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6981CD8-0363-468E-93E9-5E25B234C395}" type="datetimeFigureOut">
              <a:rPr lang="ru-RU" smtClean="0"/>
              <a:t>11.10.2020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996A47B-BD34-4C6E-B659-0A0FF5F655E2}"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6981CD8-0363-468E-93E9-5E25B234C395}" type="datetimeFigureOut">
              <a:rPr lang="ru-RU" smtClean="0"/>
              <a:t>11.10.2020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6981CD8-0363-468E-93E9-5E25B234C395}" type="datetimeFigureOut">
              <a:rPr lang="ru-RU" smtClean="0"/>
              <a:t>11.10.2020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6981CD8-0363-468E-93E9-5E25B234C395}" type="datetimeFigureOut">
              <a:rPr lang="ru-RU" smtClean="0"/>
              <a:t>11.10.2020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996A47B-BD34-4C6E-B659-0A0FF5F655E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6981CD8-0363-468E-93E9-5E25B234C395}" type="datetimeFigureOut">
              <a:rPr lang="ru-RU" smtClean="0"/>
              <a:t>11.10.2020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6981CD8-0363-468E-93E9-5E25B234C395}" type="datetimeFigureOut">
              <a:rPr lang="ru-RU" smtClean="0"/>
              <a:t>11.10.2020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996A47B-BD34-4C6E-B659-0A0FF5F655E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6981CD8-0363-468E-93E9-5E25B234C395}" type="datetimeFigureOut">
              <a:rPr lang="ru-RU" smtClean="0"/>
              <a:t>11.10.2020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996A47B-BD34-4C6E-B659-0A0FF5F655E2}"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6981CD8-0363-468E-93E9-5E25B234C395}" type="datetimeFigureOut">
              <a:rPr lang="ru-RU" smtClean="0"/>
              <a:t>11.10.2020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981CD8-0363-468E-93E9-5E25B234C395}" type="datetimeFigureOut">
              <a:rPr lang="ru-RU" smtClean="0"/>
              <a:t>11.10.2020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6981CD8-0363-468E-93E9-5E25B234C395}" type="datetimeFigureOut">
              <a:rPr lang="ru-RU" smtClean="0"/>
              <a:t>11.10.2020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996A47B-BD34-4C6E-B659-0A0FF5F655E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6981CD8-0363-468E-93E9-5E25B234C395}" type="datetimeFigureOut">
              <a:rPr lang="ru-RU" smtClean="0"/>
              <a:t>11.10.2020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996A47B-BD34-4C6E-B659-0A0FF5F655E2}"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6981CD8-0363-468E-93E9-5E25B234C395}" type="datetimeFigureOut">
              <a:rPr lang="ru-RU" smtClean="0"/>
              <a:t>11.10.2020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8996A47B-BD34-4C6E-B659-0A0FF5F655E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9" y="404664"/>
            <a:ext cx="7622232" cy="2232248"/>
          </a:xfrm>
        </p:spPr>
        <p:txBody>
          <a:bodyPr/>
          <a:lstStyle/>
          <a:p>
            <a:pPr marL="0" indent="0" algn="ctr">
              <a:buNone/>
            </a:pPr>
            <a:r>
              <a:rPr lang="ru-RU" dirty="0" smtClean="0"/>
              <a:t>Формирование функциональной грамотности школьников при изучении обществознания.</a:t>
            </a:r>
            <a:endParaRPr lang="ru-RU" dirty="0"/>
          </a:p>
        </p:txBody>
      </p:sp>
    </p:spTree>
    <p:extLst>
      <p:ext uri="{BB962C8B-B14F-4D97-AF65-F5344CB8AC3E}">
        <p14:creationId xmlns:p14="http://schemas.microsoft.com/office/powerpoint/2010/main" val="1547528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0"/>
            <a:ext cx="8496944" cy="6001643"/>
          </a:xfrm>
          <a:prstGeom prst="rect">
            <a:avLst/>
          </a:prstGeom>
        </p:spPr>
        <p:txBody>
          <a:bodyPr wrap="square">
            <a:spAutoFit/>
          </a:bodyPr>
          <a:lstStyle/>
          <a:p>
            <a:pPr algn="just"/>
            <a:r>
              <a:rPr lang="ru-RU" sz="2400" dirty="0" smtClean="0"/>
              <a:t>Ещё одно задание может быть связано с анализом резюме соискателей работы на сайтах по трудоустройству. Обучающимся может быть предложен поиск на специализированном сайте по трудоустройству, анализ и обобщение информации из нескольких резюме. Анализ и обобщение информации предполагают выявление групп сведений, представленных во всех резюме, типовых оборотов при сообщении этих сведений. Второй пласт анализа предполагает объяснение функционала каждой выявленной типовой группы сведений о соискателей работы. Также обучающимся может быть предложено составить собственное резюме (или резюме кого-то из родителей, знакомых людей). Так происходит освоение типовых моделей поведения на рынке труда, становятся более понятными типовые требования работодателей.</a:t>
            </a:r>
            <a:endParaRPr lang="ru-RU" sz="2400" dirty="0"/>
          </a:p>
        </p:txBody>
      </p:sp>
    </p:spTree>
    <p:extLst>
      <p:ext uri="{BB962C8B-B14F-4D97-AF65-F5344CB8AC3E}">
        <p14:creationId xmlns:p14="http://schemas.microsoft.com/office/powerpoint/2010/main" val="1891235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1"/>
            <a:ext cx="8820472" cy="5016758"/>
          </a:xfrm>
          <a:prstGeom prst="rect">
            <a:avLst/>
          </a:prstGeom>
        </p:spPr>
        <p:txBody>
          <a:bodyPr wrap="square">
            <a:spAutoFit/>
          </a:bodyPr>
          <a:lstStyle/>
          <a:p>
            <a:pPr algn="just"/>
            <a:r>
              <a:rPr lang="ru-RU" sz="2000" dirty="0" smtClean="0"/>
              <a:t>Следующий пример задания формирует модели безопасного поведения на рынке труда.</a:t>
            </a:r>
          </a:p>
          <a:p>
            <a:pPr algn="just"/>
            <a:r>
              <a:rPr lang="ru-RU" sz="2000" dirty="0" smtClean="0"/>
              <a:t> Пример 3. После сдачи ОГЭ Вы ищете подработку на каникулы. В Интернете Вы увидели несколько вакансий. Оцените каждую из них с точки зрения возможности достижения Ваших целей. Какие вакансии Вы будете рассматривать, а какие — нет? Поясните своё решение. Вакансия № 1. «Работа в удобное время. Набор текста. 1 лист — 100 рублей. Количество листов зависит только от вашего желания. Для получения первого заказа вы должны перечислить 500 рублей на электронный кошелёк работодателя! Торопитесь! Осталось 8 вакансий!» Вакансия № 2. «Работа рядом с домом. Сети продуктовых магазинов требуются упаковщики товаров. Возможна работа в ночное время» Вакансия № 3. «Работа без заключения трудового договора. Берём даже несовершеннолетних без испытательного срока! Вышивание картин. 2500 рублей за одну картину. По вопросам получения расходных материалов обращаться по телефону!». </a:t>
            </a:r>
            <a:endParaRPr lang="ru-RU" sz="2000" dirty="0"/>
          </a:p>
        </p:txBody>
      </p:sp>
    </p:spTree>
    <p:extLst>
      <p:ext uri="{BB962C8B-B14F-4D97-AF65-F5344CB8AC3E}">
        <p14:creationId xmlns:p14="http://schemas.microsoft.com/office/powerpoint/2010/main" val="2331379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12968" cy="5016758"/>
          </a:xfrm>
          <a:prstGeom prst="rect">
            <a:avLst/>
          </a:prstGeom>
        </p:spPr>
        <p:txBody>
          <a:bodyPr wrap="square">
            <a:spAutoFit/>
          </a:bodyPr>
          <a:lstStyle/>
          <a:p>
            <a:r>
              <a:rPr lang="ru-RU" sz="2000" dirty="0" smtClean="0"/>
              <a:t>Вакансия № 4. «Расклейка объявлений на входные двери подъездов жилых домов не заходя в подъезд. Делать фотоотчёт о проделанной работе. Требования: активные, трудолюбивые. График работы подбираем индивидуально. Район работы подбираем удобный для Вас. Оплата — 4 рубля за расклеенную листовку (можно клеить 250 и больше листовок). В среднем от 1000 до 2000 рублей в день! Зарплата выплачивается через день сразу после сдачи фотоотчёта! Компенсация проезда на общественном транспорте до офиса». Вакансия № 5. «Курьер. Доставка пиццы на велосипеде или пешком. Гибкий график, возможность совмещать с другой работой/учёбой, подработка. Оплата за доставку с каждого заказа 100 рублей. Можно выбрать пиццерию, расположенную как можно ближе к месту проживания».</a:t>
            </a:r>
          </a:p>
          <a:p>
            <a:r>
              <a:rPr lang="ru-RU" sz="2000" dirty="0" smtClean="0"/>
              <a:t>Обучающиеся должны будут привлечь знания трудового права и просто здравый смысл для выявления недобросовестных работодателей (и просто мошенников). </a:t>
            </a:r>
            <a:endParaRPr lang="ru-RU" sz="2000" dirty="0"/>
          </a:p>
        </p:txBody>
      </p:sp>
    </p:spTree>
    <p:extLst>
      <p:ext uri="{BB962C8B-B14F-4D97-AF65-F5344CB8AC3E}">
        <p14:creationId xmlns:p14="http://schemas.microsoft.com/office/powerpoint/2010/main" val="886111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3" y="404664"/>
            <a:ext cx="8064897" cy="6001643"/>
          </a:xfrm>
          <a:prstGeom prst="rect">
            <a:avLst/>
          </a:prstGeom>
        </p:spPr>
        <p:txBody>
          <a:bodyPr wrap="square">
            <a:spAutoFit/>
          </a:bodyPr>
          <a:lstStyle/>
          <a:p>
            <a:pPr algn="just"/>
            <a:r>
              <a:rPr lang="ru-RU" sz="2400" dirty="0" smtClean="0">
                <a:solidFill>
                  <a:schemeClr val="tx2"/>
                </a:solidFill>
              </a:rPr>
              <a:t>На применении правовых знаний основано и следующее задание. </a:t>
            </a:r>
          </a:p>
          <a:p>
            <a:pPr algn="just"/>
            <a:r>
              <a:rPr lang="ru-RU" sz="2400" dirty="0" smtClean="0">
                <a:solidFill>
                  <a:schemeClr val="tx2"/>
                </a:solidFill>
              </a:rPr>
              <a:t>Пример 4. Студент профессионального колледжа 16-летний Роман решил устроиться на работу ночным сторожем. Но работодатель отказался принять Романа на эту должность и предложил вакансию курьера, за которую предполагалась меньшая оплата. Друзья посоветовали Роману упросить работодателя принять его на должность ночного сторожа, сославшись на тяжёлые материальные обстоятельства. Как следует поступить Роману? Поясните своё мнение.</a:t>
            </a:r>
          </a:p>
          <a:p>
            <a:pPr algn="just"/>
            <a:r>
              <a:rPr lang="ru-RU" sz="2400" dirty="0" smtClean="0">
                <a:solidFill>
                  <a:schemeClr val="tx2"/>
                </a:solidFill>
              </a:rPr>
              <a:t>Такие задачи традиционно используются в курсе обществознания. Описанная ситуация содержит проблему, требующую разрешения с опорой на соответствующие правовые знания, полученные при изучении курса. </a:t>
            </a:r>
            <a:endParaRPr lang="ru-RU" sz="2400" dirty="0">
              <a:solidFill>
                <a:schemeClr val="tx2"/>
              </a:solidFill>
            </a:endParaRPr>
          </a:p>
        </p:txBody>
      </p:sp>
    </p:spTree>
    <p:extLst>
      <p:ext uri="{BB962C8B-B14F-4D97-AF65-F5344CB8AC3E}">
        <p14:creationId xmlns:p14="http://schemas.microsoft.com/office/powerpoint/2010/main" val="320463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424936" cy="1938992"/>
          </a:xfrm>
          <a:prstGeom prst="rect">
            <a:avLst/>
          </a:prstGeom>
        </p:spPr>
        <p:txBody>
          <a:bodyPr wrap="square">
            <a:spAutoFit/>
          </a:bodyPr>
          <a:lstStyle/>
          <a:p>
            <a:r>
              <a:rPr lang="ru-RU" sz="2400" dirty="0" smtClean="0">
                <a:solidFill>
                  <a:schemeClr val="tx2"/>
                </a:solidFill>
              </a:rPr>
              <a:t>Таким образом, и освоение обществоведческого курса, и подготовка к государственной итоговой аттестации по образовательным программам основного общего и среднего общего образования «работают» на развитие функциональной грамотности обучающихся. </a:t>
            </a:r>
            <a:endParaRPr lang="ru-RU" sz="2400" dirty="0">
              <a:solidFill>
                <a:schemeClr val="tx2"/>
              </a:solidFill>
            </a:endParaRPr>
          </a:p>
        </p:txBody>
      </p:sp>
    </p:spTree>
    <p:extLst>
      <p:ext uri="{BB962C8B-B14F-4D97-AF65-F5344CB8AC3E}">
        <p14:creationId xmlns:p14="http://schemas.microsoft.com/office/powerpoint/2010/main" val="133127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764703"/>
            <a:ext cx="8784976" cy="5324535"/>
          </a:xfrm>
          <a:prstGeom prst="rect">
            <a:avLst/>
          </a:prstGeom>
        </p:spPr>
        <p:txBody>
          <a:bodyPr wrap="square">
            <a:spAutoFit/>
          </a:bodyPr>
          <a:lstStyle/>
          <a:p>
            <a:pPr algn="just"/>
            <a:r>
              <a:rPr lang="ru-RU" sz="2000" dirty="0" smtClean="0">
                <a:solidFill>
                  <a:schemeClr val="tx2"/>
                </a:solidFill>
                <a:latin typeface="Arial Unicode MS" pitchFamily="34" charset="-128"/>
                <a:ea typeface="Arial Unicode MS" pitchFamily="34" charset="-128"/>
                <a:cs typeface="Arial Unicode MS" pitchFamily="34" charset="-128"/>
              </a:rPr>
              <a:t>Динамичные изменения, происходящие во всех сферах современного общества, оказывают серьёзное воздействие на самого человека, его образ жизни, профессиональную деятельность и взаимоотношения с окружающими. Он должен быть способным действовать в условиях неопределённости и адаптироваться к изменяющимся условиям жизни, сохраняя при этом физическое и психическое здоровье; ориентироваться в постоянно растущем информационном потоке, выдерживать конкуренцию в овладении новыми знаниями и технологиями, в которых возникает профессиональная и жизненная необходимость. Можно сказать, что в современном обществе и обществе ближайшего будущего успех человека во многом будет зависеть от его способности к саморазвитию и самореализации, понимания сути общественных процессов, готовности к эффективному участию в жизни общества. Вот почему для современной школы так актуальна задача подготовки обучающихся к успешному взаимодействию в жизненных ситуациях изменяющегося общества, формирования их функциональной грамотности.</a:t>
            </a:r>
            <a:endParaRPr lang="ru-RU" sz="2000" dirty="0">
              <a:solidFill>
                <a:schemeClr val="tx2"/>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86393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5"/>
            <a:ext cx="8748464" cy="5262979"/>
          </a:xfrm>
          <a:prstGeom prst="rect">
            <a:avLst/>
          </a:prstGeom>
        </p:spPr>
        <p:txBody>
          <a:bodyPr wrap="square">
            <a:spAutoFit/>
          </a:bodyPr>
          <a:lstStyle/>
          <a:p>
            <a:pPr algn="just"/>
            <a:r>
              <a:rPr lang="ru-RU" sz="2400" dirty="0" smtClean="0">
                <a:solidFill>
                  <a:schemeClr val="tx2"/>
                </a:solidFill>
              </a:rPr>
              <a:t>Обратимся к современному толкованию понятия «функциональная грамотность». </a:t>
            </a:r>
            <a:endParaRPr lang="ru-RU" sz="2400" dirty="0">
              <a:solidFill>
                <a:schemeClr val="tx2"/>
              </a:solidFill>
            </a:endParaRPr>
          </a:p>
          <a:p>
            <a:pPr algn="just"/>
            <a:r>
              <a:rPr lang="ru-RU" sz="2400" dirty="0" smtClean="0">
                <a:solidFill>
                  <a:schemeClr val="tx2"/>
                </a:solidFill>
              </a:rPr>
              <a:t> функциональная грамотность — способность человека вступать в отношения с внешней средой и максимально быстро адаптироваться и функционировать в ней…; </a:t>
            </a:r>
          </a:p>
          <a:p>
            <a:pPr algn="just"/>
            <a:r>
              <a:rPr lang="ru-RU" sz="2400" dirty="0" smtClean="0">
                <a:solidFill>
                  <a:schemeClr val="tx2"/>
                </a:solidFill>
              </a:rPr>
              <a:t>функциональная грамотность — умение решать жизненные задачи в различных сферах деятельности  на  основе прикладных знаний, необходимых всем в быстро меняющемся обществе;</a:t>
            </a:r>
          </a:p>
          <a:p>
            <a:pPr algn="just"/>
            <a:r>
              <a:rPr lang="ru-RU" sz="2400" dirty="0" smtClean="0">
                <a:solidFill>
                  <a:schemeClr val="tx2"/>
                </a:solidFill>
              </a:rPr>
              <a:t> функциональная грамотность — уровень образованности, который характеризуется способностью решать стандартные жизненные задачи в различных сферах жизнедеятельности на основе преимущественно прикладных знаний.</a:t>
            </a:r>
            <a:endParaRPr lang="ru-RU" sz="2400" dirty="0">
              <a:solidFill>
                <a:schemeClr val="tx2"/>
              </a:solidFill>
            </a:endParaRPr>
          </a:p>
        </p:txBody>
      </p:sp>
    </p:spTree>
    <p:extLst>
      <p:ext uri="{BB962C8B-B14F-4D97-AF65-F5344CB8AC3E}">
        <p14:creationId xmlns:p14="http://schemas.microsoft.com/office/powerpoint/2010/main" val="590294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136904" cy="5509200"/>
          </a:xfrm>
          <a:prstGeom prst="rect">
            <a:avLst/>
          </a:prstGeom>
        </p:spPr>
        <p:txBody>
          <a:bodyPr wrap="square">
            <a:spAutoFit/>
          </a:bodyPr>
          <a:lstStyle/>
          <a:p>
            <a:pPr algn="just"/>
            <a:r>
              <a:rPr lang="ru-RU" sz="3200" dirty="0" smtClean="0">
                <a:solidFill>
                  <a:schemeClr val="tx2"/>
                </a:solidFill>
              </a:rPr>
              <a:t>Перефразируя основной вопрос, на который отвечает исследование PISA, можно сказать, что функциональная грамотность — это обладание знаниями и умениями, необходимыми для полноценного функционирования в современном обществе, т.е. для решения широкого диапазона задач в различных сферах человеческой деятельности, общения и социальных отношений.</a:t>
            </a:r>
            <a:endParaRPr lang="ru-RU" sz="3200" dirty="0">
              <a:solidFill>
                <a:schemeClr val="tx2"/>
              </a:solidFill>
            </a:endParaRPr>
          </a:p>
        </p:txBody>
      </p:sp>
    </p:spTree>
    <p:extLst>
      <p:ext uri="{BB962C8B-B14F-4D97-AF65-F5344CB8AC3E}">
        <p14:creationId xmlns:p14="http://schemas.microsoft.com/office/powerpoint/2010/main" val="693402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748464" cy="4524315"/>
          </a:xfrm>
          <a:prstGeom prst="rect">
            <a:avLst/>
          </a:prstGeom>
        </p:spPr>
        <p:txBody>
          <a:bodyPr wrap="square">
            <a:spAutoFit/>
          </a:bodyPr>
          <a:lstStyle/>
          <a:p>
            <a:pPr algn="just"/>
            <a:r>
              <a:rPr lang="ru-RU" sz="3200" dirty="0" smtClean="0">
                <a:solidFill>
                  <a:schemeClr val="tx2"/>
                </a:solidFill>
              </a:rPr>
              <a:t>Школьное обществознание непосредственно нацелено на социализацию молодых граждан Российской Федерации и играет особую роль в воспитании общероссийской гражданской и культурной идентичности, гражданственности,	 социальной ответственности и, правового самосознания, приверженности ценностям, закреплённым в Конституции Российской Федерации.</a:t>
            </a:r>
            <a:endParaRPr lang="ru-RU" sz="3200" dirty="0">
              <a:solidFill>
                <a:schemeClr val="tx2"/>
              </a:solidFill>
            </a:endParaRPr>
          </a:p>
        </p:txBody>
      </p:sp>
    </p:spTree>
    <p:extLst>
      <p:ext uri="{BB962C8B-B14F-4D97-AF65-F5344CB8AC3E}">
        <p14:creationId xmlns:p14="http://schemas.microsoft.com/office/powerpoint/2010/main" val="169623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9"/>
            <a:ext cx="8784976" cy="5324535"/>
          </a:xfrm>
          <a:prstGeom prst="rect">
            <a:avLst/>
          </a:prstGeom>
        </p:spPr>
        <p:txBody>
          <a:bodyPr wrap="square">
            <a:spAutoFit/>
          </a:bodyPr>
          <a:lstStyle/>
          <a:p>
            <a:r>
              <a:rPr lang="ru-RU" sz="2000" dirty="0" smtClean="0">
                <a:solidFill>
                  <a:schemeClr val="tx2"/>
                </a:solidFill>
              </a:rPr>
              <a:t>Рассмотрим несколько форм учебной деятельности на уроках обществознания, которые создают наиболее благоприятные условия для формирования практических умений и навыков, способности решать актуальные проблемы, готовности применять в практической жизни знания и умения, полученные на уроках.</a:t>
            </a:r>
          </a:p>
          <a:p>
            <a:pPr algn="just"/>
            <a:r>
              <a:rPr lang="ru-RU" sz="2000" dirty="0" smtClean="0">
                <a:solidFill>
                  <a:schemeClr val="tx2"/>
                </a:solidFill>
              </a:rPr>
              <a:t>1.Моделирование решения проблем, возникающих в практической деятельности. Специфика таких задач в том, что они не имеют в виду получение новых знаний о природе и обществе и нахождение средств добывания таких знаний, а предполагают достижение новых (отсутствующих) результатов известными способами, хотя подчас и при новой их комбинации.</a:t>
            </a:r>
          </a:p>
          <a:p>
            <a:pPr algn="just"/>
            <a:r>
              <a:rPr lang="ru-RU" sz="2000" dirty="0" smtClean="0">
                <a:solidFill>
                  <a:schemeClr val="tx2"/>
                </a:solidFill>
              </a:rPr>
              <a:t>2. Частично-поисковая деятельность, связанная с различными формами смыслового чтения текстов: чтение с маркировкой, ответы на вопросы к тексту (в том числе и практические), перевод текстовой или табличной информации в графические схемы, составление плана и аннотации, написание рефератов и составление докладов по одному и нескольким источникам.</a:t>
            </a:r>
            <a:endParaRPr lang="ru-RU" sz="2000" dirty="0">
              <a:solidFill>
                <a:schemeClr val="tx2"/>
              </a:solidFill>
            </a:endParaRPr>
          </a:p>
        </p:txBody>
      </p:sp>
    </p:spTree>
    <p:extLst>
      <p:ext uri="{BB962C8B-B14F-4D97-AF65-F5344CB8AC3E}">
        <p14:creationId xmlns:p14="http://schemas.microsoft.com/office/powerpoint/2010/main" val="1485580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24936" cy="6463308"/>
          </a:xfrm>
          <a:prstGeom prst="rect">
            <a:avLst/>
          </a:prstGeom>
        </p:spPr>
        <p:txBody>
          <a:bodyPr wrap="square">
            <a:spAutoFit/>
          </a:bodyPr>
          <a:lstStyle/>
          <a:p>
            <a:pPr algn="just"/>
            <a:r>
              <a:rPr lang="ru-RU" dirty="0" smtClean="0"/>
              <a:t>3.Информационно-коммуникационная деятельность предполагает участие в дебатах, диспутах, дискуссиях, круглых столах, разработке веб-</a:t>
            </a:r>
            <a:r>
              <a:rPr lang="ru-RU" dirty="0" err="1" smtClean="0"/>
              <a:t>квестов</a:t>
            </a:r>
            <a:r>
              <a:rPr lang="ru-RU" dirty="0" smtClean="0"/>
              <a:t>, создании </a:t>
            </a:r>
            <a:r>
              <a:rPr lang="ru-RU" dirty="0" err="1" smtClean="0"/>
              <a:t>медиатекстов</a:t>
            </a:r>
            <a:r>
              <a:rPr lang="ru-RU" dirty="0" smtClean="0"/>
              <a:t> и др. Такие формы занятий позволяют обучающимся развивать универсальные коммуникативные учебные действия, а также умения работать с информацией, представленной в различных знаковых системах (текстовой, графической, аудиовизуальной), дифференцировать источники информации и верифицировать информацию из разных источников, формулировать самостоятельные оценочные суждения, презентовать результаты выполненных работ. </a:t>
            </a:r>
          </a:p>
          <a:p>
            <a:pPr algn="just"/>
            <a:r>
              <a:rPr lang="ru-RU" dirty="0" smtClean="0"/>
              <a:t>4.Игровое моделирование и игровая деятельность позволяют обучающимся понять механизм принятия решений по практическим вопросам в различных областях общественной жизни (планирование бюджета семьи или бюджета предпринимательского проекта, судебные процессы, заседания парламента/ правительство/городского совета, собрания общественных организаций, тематические брифинги, деловые игры и т.п.).</a:t>
            </a:r>
          </a:p>
          <a:p>
            <a:pPr algn="just"/>
            <a:r>
              <a:rPr lang="ru-RU" dirty="0" smtClean="0"/>
              <a:t>5. Учебно-исследовательская и проектная деятельность направлена на выработку самостоятельных исследовательских умений (постановка проблемы, сбор и обработка информации, проведение экспериментов, анализ полученных результатов), способствует развитию творческих способностей и логического мышления обучающихся, объединяет знания, полученные в ходе учебного процесса, и личный социальный опыт, привлекает внимание обучающихся к конкретным общественным процессам и социальным проблемам.</a:t>
            </a:r>
            <a:endParaRPr lang="ru-RU" dirty="0"/>
          </a:p>
        </p:txBody>
      </p:sp>
    </p:spTree>
    <p:extLst>
      <p:ext uri="{BB962C8B-B14F-4D97-AF65-F5344CB8AC3E}">
        <p14:creationId xmlns:p14="http://schemas.microsoft.com/office/powerpoint/2010/main" val="321656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568952" cy="6186309"/>
          </a:xfrm>
          <a:prstGeom prst="rect">
            <a:avLst/>
          </a:prstGeom>
        </p:spPr>
        <p:txBody>
          <a:bodyPr wrap="square">
            <a:spAutoFit/>
          </a:bodyPr>
          <a:lstStyle/>
          <a:p>
            <a:r>
              <a:rPr lang="ru-RU" dirty="0" smtClean="0">
                <a:solidFill>
                  <a:schemeClr val="tx2"/>
                </a:solidFill>
              </a:rPr>
              <a:t>Рассмотрим возможности курса обществознания для формирования функциональной грамотности в сфере трудовой деятельности, необходимой для эффективного исполнения роли работника/труженика. </a:t>
            </a:r>
          </a:p>
          <a:p>
            <a:r>
              <a:rPr lang="ru-RU" dirty="0" smtClean="0"/>
              <a:t>Пример 1 Рассмотрите фотографию и выполните задания.</a:t>
            </a:r>
          </a:p>
          <a:p>
            <a:endParaRPr lang="ru-RU" dirty="0"/>
          </a:p>
          <a:p>
            <a:endParaRPr lang="ru-RU" dirty="0" smtClean="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smtClean="0"/>
              <a:t>1) Чем занимаются люди, изображённые на фотографии? 2) Можно ли такой труд назвать профессиональным? Объясните, почему. 3) Какие средства труда используют изображённые люди? 4) Как Вы думаете, какая дополнительная информация может им понадобиться во время выполнения этого труда? Укажите источники получения такой информации. 5) Чем Вы занимаетесь, когда трудитесь дома? 6) Считаете ли Вы список своих домашних дел достаточным или допускаете, что его можно дополнить? Поясните свой ответ.</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556792"/>
            <a:ext cx="3924000" cy="2614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060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712968" cy="6001643"/>
          </a:xfrm>
          <a:prstGeom prst="rect">
            <a:avLst/>
          </a:prstGeom>
        </p:spPr>
        <p:txBody>
          <a:bodyPr wrap="square">
            <a:spAutoFit/>
          </a:bodyPr>
          <a:lstStyle/>
          <a:p>
            <a:r>
              <a:rPr lang="ru-RU" sz="2400" dirty="0" smtClean="0"/>
              <a:t>Такое составное задание можно предложить обучающимся основной школы при изучении темы «Труд и образ жизни». В основе задания — анализ визуального изображения (фотографии) социальной ситуации. По сути — это «классическое» </a:t>
            </a:r>
            <a:r>
              <a:rPr lang="ru-RU" sz="2400" dirty="0" err="1" smtClean="0"/>
              <a:t>компетентностное</a:t>
            </a:r>
            <a:r>
              <a:rPr lang="ru-RU" sz="2400" dirty="0" smtClean="0"/>
              <a:t> задание, в котором изображение выступает стимулом, позволяет ввести ребёнка в контекст социальной ситуации. Конечно, данное задание находится на стыке социальных ролей труженика и члена семьи, но их объединяет социальная ценность труда. Предложенный контекст близок к ситуациям повседневной жизни и требует «перевода» информации с обыденного языка в понятийно-терминологический аппарат социальных наук. Данный контекст на основе принятия ценности труда и семейных ценностей подводит школьников к осознанному выбору социально одобряемой модели поведения. </a:t>
            </a:r>
            <a:endParaRPr lang="ru-RU" sz="2400" dirty="0"/>
          </a:p>
        </p:txBody>
      </p:sp>
    </p:spTree>
    <p:extLst>
      <p:ext uri="{BB962C8B-B14F-4D97-AF65-F5344CB8AC3E}">
        <p14:creationId xmlns:p14="http://schemas.microsoft.com/office/powerpoint/2010/main" val="2689144002"/>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48</TotalTime>
  <Words>1407</Words>
  <Application>Microsoft Office PowerPoint</Application>
  <PresentationFormat>Экран (4:3)</PresentationFormat>
  <Paragraphs>37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Воздушный поток</vt:lpstr>
      <vt:lpstr>Формирование функциональной грамотности школьников при изучении обществознания.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5</cp:revision>
  <dcterms:created xsi:type="dcterms:W3CDTF">2020-10-11T17:28:46Z</dcterms:created>
  <dcterms:modified xsi:type="dcterms:W3CDTF">2020-10-11T18:17:29Z</dcterms:modified>
</cp:coreProperties>
</file>